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70" r:id="rId9"/>
    <p:sldId id="273" r:id="rId10"/>
    <p:sldId id="266" r:id="rId11"/>
    <p:sldId id="271" r:id="rId12"/>
    <p:sldId id="272" r:id="rId13"/>
    <p:sldId id="267" r:id="rId14"/>
    <p:sldId id="268" r:id="rId15"/>
    <p:sldId id="269" r:id="rId16"/>
    <p:sldId id="262" r:id="rId17"/>
    <p:sldId id="263" r:id="rId18"/>
    <p:sldId id="26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51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41" autoAdjust="0"/>
    <p:restoredTop sz="94660"/>
  </p:normalViewPr>
  <p:slideViewPr>
    <p:cSldViewPr snapToGrid="0">
      <p:cViewPr varScale="1">
        <p:scale>
          <a:sx n="85" d="100"/>
          <a:sy n="85" d="100"/>
        </p:scale>
        <p:origin x="68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04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434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61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49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829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432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234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711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475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546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526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522C5-640C-4A14-88CF-E6FDA28B81D2}" type="datetimeFigureOut">
              <a:rPr lang="en-GB" smtClean="0"/>
              <a:t>21/08/2024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E3FAC-9FFD-49A5-A8EC-706E566F7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789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TkXcabDUg7Q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animaphonics.com/hub.html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phonicsresources.net/Online/Books/ReadAndSeeU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Welcome to Anima Phonics! This presentation will explain how children are taught to read and write in school</a:t>
            </a:r>
          </a:p>
        </p:txBody>
      </p:sp>
      <p:pic>
        <p:nvPicPr>
          <p:cNvPr id="1026" name="Picture 2" descr="Anima Phonics - Anima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979" y="1122362"/>
            <a:ext cx="4169387" cy="231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968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39098" y="541606"/>
            <a:ext cx="3148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What is phonics? </a:t>
            </a:r>
          </a:p>
        </p:txBody>
      </p:sp>
      <p:sp>
        <p:nvSpPr>
          <p:cNvPr id="3" name="Rectangle 2"/>
          <p:cNvSpPr/>
          <p:nvPr/>
        </p:nvSpPr>
        <p:spPr>
          <a:xfrm>
            <a:off x="1071490" y="163261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/>
              <a:t>There are 26 letters in the alphabet and each letter has its own ‘sound’. For example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0070C0"/>
                </a:solidFill>
              </a:rPr>
              <a:t>p</a:t>
            </a:r>
            <a:r>
              <a:rPr lang="en-GB" sz="2800" dirty="0"/>
              <a:t> as in </a:t>
            </a:r>
            <a:r>
              <a:rPr lang="en-GB" sz="2800" dirty="0">
                <a:solidFill>
                  <a:srgbClr val="0070C0"/>
                </a:solidFill>
              </a:rPr>
              <a:t>p</a:t>
            </a:r>
            <a:r>
              <a:rPr lang="en-GB" sz="2800" dirty="0"/>
              <a:t>ig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0070C0"/>
                </a:solidFill>
              </a:rPr>
              <a:t>a</a:t>
            </a:r>
            <a:r>
              <a:rPr lang="en-GB" sz="2800" dirty="0"/>
              <a:t> as in </a:t>
            </a:r>
            <a:r>
              <a:rPr lang="en-GB" sz="2800" dirty="0">
                <a:solidFill>
                  <a:srgbClr val="0070C0"/>
                </a:solidFill>
              </a:rPr>
              <a:t>a</a:t>
            </a:r>
            <a:r>
              <a:rPr lang="en-GB" sz="2800" dirty="0"/>
              <a:t>pple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0070C0"/>
                </a:solidFill>
              </a:rPr>
              <a:t>t</a:t>
            </a:r>
            <a:r>
              <a:rPr lang="en-GB" sz="2800" dirty="0"/>
              <a:t> as in </a:t>
            </a:r>
            <a:r>
              <a:rPr lang="en-GB" sz="2800" dirty="0">
                <a:solidFill>
                  <a:srgbClr val="0070C0"/>
                </a:solidFill>
              </a:rPr>
              <a:t>t</a:t>
            </a:r>
            <a:r>
              <a:rPr lang="en-GB" sz="2800" dirty="0"/>
              <a:t>iger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9427" y="3199395"/>
            <a:ext cx="4593087" cy="215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83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2197" y="1477108"/>
            <a:ext cx="94534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However, there are more than 26 ‘sounds’ in English - there are 44 in fact! - and we use combinations of letters to make these sounds. 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r>
              <a:rPr lang="en-GB" sz="2800" dirty="0">
                <a:solidFill>
                  <a:srgbClr val="0070C0"/>
                </a:solidFill>
              </a:rPr>
              <a:t>A digraph uses two letters to make one sound. </a:t>
            </a:r>
          </a:p>
          <a:p>
            <a:r>
              <a:rPr lang="en-GB" sz="2800" dirty="0">
                <a:solidFill>
                  <a:srgbClr val="0070C0"/>
                </a:solidFill>
              </a:rPr>
              <a:t>In Anima Phonics, digraphs are coloured green to make them easier to identify.</a:t>
            </a:r>
          </a:p>
          <a:p>
            <a:endParaRPr lang="en-GB" sz="2800" dirty="0">
              <a:solidFill>
                <a:srgbClr val="0070C0"/>
              </a:solidFill>
            </a:endParaRPr>
          </a:p>
          <a:p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7447" y="4586068"/>
            <a:ext cx="3450289" cy="164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110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83129" y="943230"/>
            <a:ext cx="39952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Why learn phonics?</a:t>
            </a:r>
          </a:p>
        </p:txBody>
      </p:sp>
      <p:sp>
        <p:nvSpPr>
          <p:cNvPr id="5" name="Rectangle 4"/>
          <p:cNvSpPr/>
          <p:nvPr/>
        </p:nvSpPr>
        <p:spPr>
          <a:xfrm>
            <a:off x="1589649" y="2216875"/>
            <a:ext cx="955196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Children need a clear and consistent method to use when reading and writing. </a:t>
            </a:r>
          </a:p>
          <a:p>
            <a:endParaRPr lang="en-GB" sz="2800" dirty="0"/>
          </a:p>
          <a:p>
            <a:r>
              <a:rPr lang="en-GB" sz="2800" dirty="0"/>
              <a:t>Learning to read with phonics is much easier and simpler than trying to memorise thousands of words! </a:t>
            </a:r>
          </a:p>
          <a:p>
            <a:endParaRPr lang="en-GB" sz="2800" dirty="0"/>
          </a:p>
          <a:p>
            <a:r>
              <a:rPr lang="en-GB" sz="2800" dirty="0"/>
              <a:t>Decades of research tells us that teaching children the phonics ‘code’ is the quickest way to unlocking the English language. </a:t>
            </a:r>
          </a:p>
        </p:txBody>
      </p:sp>
    </p:spTree>
    <p:extLst>
      <p:ext uri="{BB962C8B-B14F-4D97-AF65-F5344CB8AC3E}">
        <p14:creationId xmlns:p14="http://schemas.microsoft.com/office/powerpoint/2010/main" val="136856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78777" y="943229"/>
            <a:ext cx="55255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We teach phonics using pure sounds</a:t>
            </a:r>
          </a:p>
        </p:txBody>
      </p:sp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596" y="1906088"/>
            <a:ext cx="798195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733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17784" y="661182"/>
            <a:ext cx="956603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How is Phonics taught in school ?</a:t>
            </a:r>
          </a:p>
          <a:p>
            <a:endParaRPr lang="en-GB" sz="2800" dirty="0"/>
          </a:p>
          <a:p>
            <a:r>
              <a:rPr lang="en-GB" sz="2800" dirty="0"/>
              <a:t>Each ‘sound’ is introduced with a poem and action to aid speedy recall. 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The 44 sounds are gradually introduced in a systematic order.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5284" y="2471957"/>
            <a:ext cx="5038725" cy="34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72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3954" y="234401"/>
            <a:ext cx="1112955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Phonics glossary </a:t>
            </a:r>
          </a:p>
          <a:p>
            <a:pPr algn="ctr"/>
            <a:endParaRPr lang="en-GB" sz="1200" dirty="0"/>
          </a:p>
          <a:p>
            <a:r>
              <a:rPr lang="en-GB" sz="2800" dirty="0">
                <a:solidFill>
                  <a:srgbClr val="FF0000"/>
                </a:solidFill>
              </a:rPr>
              <a:t>Phoneme</a:t>
            </a:r>
            <a:r>
              <a:rPr lang="en-GB" sz="2800" dirty="0"/>
              <a:t>  - A sound as it is said aloud. </a:t>
            </a:r>
          </a:p>
          <a:p>
            <a:endParaRPr lang="en-GB" sz="1200" dirty="0"/>
          </a:p>
          <a:p>
            <a:r>
              <a:rPr lang="en-GB" sz="2800" dirty="0">
                <a:solidFill>
                  <a:srgbClr val="FF0000"/>
                </a:solidFill>
              </a:rPr>
              <a:t>Grapheme</a:t>
            </a:r>
            <a:r>
              <a:rPr lang="en-GB" sz="2800" dirty="0"/>
              <a:t>  - A sound as it is written. </a:t>
            </a:r>
          </a:p>
          <a:p>
            <a:endParaRPr lang="en-GB" sz="1200" dirty="0"/>
          </a:p>
          <a:p>
            <a:r>
              <a:rPr lang="en-GB" sz="2800" dirty="0">
                <a:solidFill>
                  <a:srgbClr val="FF0000"/>
                </a:solidFill>
              </a:rPr>
              <a:t>Digraph    </a:t>
            </a:r>
            <a:r>
              <a:rPr lang="en-GB" sz="2800" dirty="0"/>
              <a:t>- A combination of two letters representing one sound, as in ay and </a:t>
            </a:r>
            <a:r>
              <a:rPr lang="en-GB" sz="2800" dirty="0" err="1"/>
              <a:t>ee</a:t>
            </a:r>
            <a:endParaRPr lang="en-GB" sz="2800" dirty="0"/>
          </a:p>
          <a:p>
            <a:endParaRPr lang="en-GB" sz="1200" dirty="0"/>
          </a:p>
          <a:p>
            <a:pPr lvl="0"/>
            <a:r>
              <a:rPr lang="en-GB" sz="2800" dirty="0">
                <a:solidFill>
                  <a:srgbClr val="FF0000"/>
                </a:solidFill>
              </a:rPr>
              <a:t>Naughty Digraph   </a:t>
            </a:r>
            <a:r>
              <a:rPr lang="en-GB" sz="2800" dirty="0"/>
              <a:t>– Alternative spellings ok known digraphs, e.g. ay</a:t>
            </a:r>
          </a:p>
          <a:p>
            <a:pPr lvl="0"/>
            <a:endParaRPr lang="en-GB" sz="1200" dirty="0">
              <a:solidFill>
                <a:srgbClr val="FF0000"/>
              </a:solidFill>
            </a:endParaRPr>
          </a:p>
          <a:p>
            <a:pPr lvl="0"/>
            <a:r>
              <a:rPr lang="en-GB" sz="2800" dirty="0" err="1">
                <a:solidFill>
                  <a:srgbClr val="FF0000"/>
                </a:solidFill>
              </a:rPr>
              <a:t>Trigraph</a:t>
            </a:r>
            <a:r>
              <a:rPr lang="en-GB" sz="2800" dirty="0">
                <a:solidFill>
                  <a:srgbClr val="FF0000"/>
                </a:solidFill>
              </a:rPr>
              <a:t>    </a:t>
            </a:r>
            <a:r>
              <a:rPr lang="en-GB" sz="2800" dirty="0">
                <a:solidFill>
                  <a:prstClr val="black"/>
                </a:solidFill>
              </a:rPr>
              <a:t>- A combination of three letters representing one sound, as in </a:t>
            </a:r>
            <a:r>
              <a:rPr lang="en-GB" sz="2800" dirty="0" err="1">
                <a:solidFill>
                  <a:prstClr val="black"/>
                </a:solidFill>
              </a:rPr>
              <a:t>igh</a:t>
            </a:r>
            <a:r>
              <a:rPr lang="en-GB" sz="2800" dirty="0">
                <a:solidFill>
                  <a:prstClr val="black"/>
                </a:solidFill>
              </a:rPr>
              <a:t> and ear</a:t>
            </a:r>
          </a:p>
          <a:p>
            <a:endParaRPr lang="en-GB" sz="1200" dirty="0">
              <a:solidFill>
                <a:srgbClr val="FF0000"/>
              </a:solidFill>
            </a:endParaRPr>
          </a:p>
          <a:p>
            <a:r>
              <a:rPr lang="en-GB" sz="2800" dirty="0">
                <a:solidFill>
                  <a:srgbClr val="FF0000"/>
                </a:solidFill>
              </a:rPr>
              <a:t>Blending</a:t>
            </a:r>
            <a:r>
              <a:rPr lang="en-GB" sz="2800" dirty="0"/>
              <a:t> - This involves looking at a written word and merging the phonemes together to make the word. This is the basis of reading. </a:t>
            </a:r>
          </a:p>
          <a:p>
            <a:endParaRPr lang="en-GB" sz="1200" dirty="0"/>
          </a:p>
          <a:p>
            <a:r>
              <a:rPr lang="en-GB" sz="2800" dirty="0">
                <a:solidFill>
                  <a:srgbClr val="FF0000"/>
                </a:solidFill>
              </a:rPr>
              <a:t>Segmenting</a:t>
            </a:r>
            <a:r>
              <a:rPr lang="en-GB" sz="2800" dirty="0"/>
              <a:t> - This involves splitting a word up into phonemes and writing the matching graphemes on the page. This is the basis of spelling.</a:t>
            </a:r>
          </a:p>
        </p:txBody>
      </p:sp>
    </p:spTree>
    <p:extLst>
      <p:ext uri="{BB962C8B-B14F-4D97-AF65-F5344CB8AC3E}">
        <p14:creationId xmlns:p14="http://schemas.microsoft.com/office/powerpoint/2010/main" val="2845934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150" y="832798"/>
            <a:ext cx="5657406" cy="1473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150" y="2421695"/>
            <a:ext cx="5177570" cy="41648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5533" y="873599"/>
            <a:ext cx="5008586" cy="28072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5533" y="3680881"/>
            <a:ext cx="5147323" cy="18737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b="69930"/>
          <a:stretch/>
        </p:blipFill>
        <p:spPr>
          <a:xfrm>
            <a:off x="6359997" y="5418162"/>
            <a:ext cx="2824811" cy="87345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54011" y="309579"/>
            <a:ext cx="95660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How is a typical lesson sequenced?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t="29271"/>
          <a:stretch/>
        </p:blipFill>
        <p:spPr>
          <a:xfrm>
            <a:off x="9569908" y="5418162"/>
            <a:ext cx="2019300" cy="1468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64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3954" y="616538"/>
            <a:ext cx="111295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Let’s take a look at a typical lesson . . .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967" y="1582288"/>
            <a:ext cx="7991475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75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325" y="929032"/>
            <a:ext cx="27160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Order of Progression: Term 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5427" y="314964"/>
            <a:ext cx="6040770" cy="654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098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325" y="929032"/>
            <a:ext cx="27160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Order of Progression: Term 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7161" y="103515"/>
            <a:ext cx="6359725" cy="650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37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325" y="929032"/>
            <a:ext cx="27160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Order of Progression: Term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9075" y="187290"/>
            <a:ext cx="6159762" cy="667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563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681" y="832799"/>
            <a:ext cx="5559686" cy="39019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681" y="4734728"/>
            <a:ext cx="5341322" cy="202719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54011" y="309579"/>
            <a:ext cx="95660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Reading at Home and School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6529" y="1686754"/>
            <a:ext cx="4978738" cy="219402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446529" y="980380"/>
            <a:ext cx="15035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rgbClr val="0070C0"/>
                </a:solidFill>
              </a:rPr>
              <a:t>Colour Bands – Books for Sharing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6446529" y="4125482"/>
            <a:ext cx="17011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rgbClr val="0070C0"/>
                </a:solidFill>
              </a:rPr>
              <a:t>Books for Bedtime</a:t>
            </a:r>
          </a:p>
        </p:txBody>
      </p:sp>
      <p:sp>
        <p:nvSpPr>
          <p:cNvPr id="8" name="Rectangle 7"/>
          <p:cNvSpPr/>
          <p:nvPr/>
        </p:nvSpPr>
        <p:spPr>
          <a:xfrm>
            <a:off x="92254" y="263412"/>
            <a:ext cx="1832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rgbClr val="0070C0"/>
                </a:solidFill>
              </a:rPr>
              <a:t>Fully Decodable Texts - Books for Learning</a:t>
            </a:r>
          </a:p>
        </p:txBody>
      </p:sp>
      <p:pic>
        <p:nvPicPr>
          <p:cNvPr id="1026" name="Picture 2" descr="20 Best Classic Children&amp;#39;s Books of All Time - Best Books for Kid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755" y="4734728"/>
            <a:ext cx="3516388" cy="175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568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897" y="0"/>
            <a:ext cx="6261724" cy="66335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9486" y="1414107"/>
            <a:ext cx="25311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R</a:t>
            </a:r>
            <a:r>
              <a:rPr lang="en-GB" sz="4000" b="1" dirty="0">
                <a:solidFill>
                  <a:srgbClr val="FFC000"/>
                </a:solidFill>
              </a:rPr>
              <a:t>a</a:t>
            </a:r>
            <a:r>
              <a:rPr lang="en-GB" sz="4000" b="1" dirty="0">
                <a:solidFill>
                  <a:srgbClr val="FFFF00"/>
                </a:solidFill>
              </a:rPr>
              <a:t>i</a:t>
            </a:r>
            <a:r>
              <a:rPr lang="en-GB" sz="4000" b="1" dirty="0">
                <a:solidFill>
                  <a:srgbClr val="00B050"/>
                </a:solidFill>
              </a:rPr>
              <a:t>n</a:t>
            </a:r>
            <a:r>
              <a:rPr lang="en-GB" sz="4000" b="1" dirty="0">
                <a:solidFill>
                  <a:srgbClr val="00B0F0"/>
                </a:solidFill>
              </a:rPr>
              <a:t>b</a:t>
            </a:r>
            <a:r>
              <a:rPr lang="en-GB" sz="4000" b="1" dirty="0">
                <a:solidFill>
                  <a:srgbClr val="0070C0"/>
                </a:solidFill>
              </a:rPr>
              <a:t>o</a:t>
            </a:r>
            <a:r>
              <a:rPr lang="en-GB" sz="4000" b="1" dirty="0">
                <a:solidFill>
                  <a:srgbClr val="9751CB"/>
                </a:solidFill>
              </a:rPr>
              <a:t>w</a:t>
            </a:r>
            <a:r>
              <a:rPr lang="en-GB" sz="4000" b="1" dirty="0"/>
              <a:t> </a:t>
            </a:r>
            <a:r>
              <a:rPr lang="en-GB" sz="4000" b="1" dirty="0">
                <a:solidFill>
                  <a:srgbClr val="FF0000"/>
                </a:solidFill>
              </a:rPr>
              <a:t>W</a:t>
            </a:r>
            <a:r>
              <a:rPr lang="en-GB" sz="4000" b="1" dirty="0">
                <a:solidFill>
                  <a:srgbClr val="FFC000"/>
                </a:solidFill>
              </a:rPr>
              <a:t>o</a:t>
            </a:r>
            <a:r>
              <a:rPr lang="en-GB" sz="4000" b="1" dirty="0">
                <a:solidFill>
                  <a:srgbClr val="FFFF00"/>
                </a:solidFill>
              </a:rPr>
              <a:t>r</a:t>
            </a:r>
            <a:r>
              <a:rPr lang="en-GB" sz="4000" b="1" dirty="0">
                <a:solidFill>
                  <a:srgbClr val="00B050"/>
                </a:solidFill>
              </a:rPr>
              <a:t>d</a:t>
            </a:r>
            <a:r>
              <a:rPr lang="en-GB" sz="4000" b="1" dirty="0">
                <a:solidFill>
                  <a:srgbClr val="00B0F0"/>
                </a:solidFill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3026997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68453"/>
          <a:stretch/>
        </p:blipFill>
        <p:spPr>
          <a:xfrm>
            <a:off x="104662" y="1032326"/>
            <a:ext cx="6245371" cy="19565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4011" y="309579"/>
            <a:ext cx="95660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Top Tips!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5119" b="34822"/>
          <a:stretch/>
        </p:blipFill>
        <p:spPr>
          <a:xfrm>
            <a:off x="5544815" y="2866030"/>
            <a:ext cx="6338175" cy="18919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67770"/>
          <a:stretch/>
        </p:blipFill>
        <p:spPr>
          <a:xfrm>
            <a:off x="104661" y="4476466"/>
            <a:ext cx="6608817" cy="21152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837529" y="5534096"/>
            <a:ext cx="23355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i="1" dirty="0"/>
              <a:t>We use pre-cursive handwriting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4914" y="5190556"/>
            <a:ext cx="2993409" cy="1401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45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8" y="889844"/>
            <a:ext cx="1048043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How can parents support at home?</a:t>
            </a:r>
          </a:p>
          <a:p>
            <a:pPr algn="ctr"/>
            <a:endParaRPr lang="en-GB" sz="2800" dirty="0">
              <a:solidFill>
                <a:srgbClr val="0070C0"/>
              </a:solidFill>
            </a:endParaRPr>
          </a:p>
          <a:p>
            <a:r>
              <a:rPr lang="en-GB" sz="2400" dirty="0">
                <a:solidFill>
                  <a:srgbClr val="0070C0"/>
                </a:solidFill>
              </a:rPr>
              <a:t>Make reading part of your daily routine </a:t>
            </a:r>
            <a:r>
              <a:rPr lang="en-GB" sz="2400" dirty="0"/>
              <a:t>- children who read at home, even just for a few minutes each day, make really noticeable progress compared to those who do not. ( please remember to write in home reading record)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70C0"/>
                </a:solidFill>
              </a:rPr>
              <a:t>No distractions </a:t>
            </a:r>
            <a:r>
              <a:rPr lang="en-GB" sz="2400" dirty="0"/>
              <a:t>- find a quiet space to read aloud together, asking your child to help out if they know any of the sounds. 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70C0"/>
                </a:solidFill>
              </a:rPr>
              <a:t>Practising sounds and actions </a:t>
            </a:r>
            <a:r>
              <a:rPr lang="en-GB" sz="2400" dirty="0"/>
              <a:t>- following how they are taught in school is one of the best ways to support children in reading.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16673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738" y="1566952"/>
            <a:ext cx="101568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Talk about what they are reading </a:t>
            </a:r>
            <a:r>
              <a:rPr lang="en-GB" sz="2400" dirty="0"/>
              <a:t>- talk before, during and after reading a book. Talk, talk, talk! Forget the alphabet (for now) - whilst it’s tempting to use the names of the letters, this doesn’t help a child when trying to read a word. Only refer to the sounds the letters make.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70C0"/>
                </a:solidFill>
              </a:rPr>
              <a:t>Identify tricky words </a:t>
            </a:r>
            <a:r>
              <a:rPr lang="en-GB" sz="2400" dirty="0"/>
              <a:t>- Before reading with your child, identify any words that might be difficult, so that they have confidence when they see the word in the book. 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70C0"/>
                </a:solidFill>
              </a:rPr>
              <a:t>Be patient </a:t>
            </a:r>
            <a:r>
              <a:rPr lang="en-GB" sz="2400" dirty="0"/>
              <a:t>- give children time to decipher words. Encourage your child to point a finger at each sound and then slide their finger along the word to blend the sounds together. </a:t>
            </a:r>
          </a:p>
        </p:txBody>
      </p:sp>
    </p:spTree>
    <p:extLst>
      <p:ext uri="{BB962C8B-B14F-4D97-AF65-F5344CB8AC3E}">
        <p14:creationId xmlns:p14="http://schemas.microsoft.com/office/powerpoint/2010/main" val="2980420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92702" y="1308295"/>
            <a:ext cx="94956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533379" y="1308295"/>
            <a:ext cx="949569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Other Ways to Support your child’s Reading</a:t>
            </a:r>
          </a:p>
          <a:p>
            <a:pPr algn="ctr"/>
            <a:endParaRPr lang="en-GB" sz="2800" dirty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GB" sz="2800" dirty="0"/>
              <a:t>Sing an alphabet song together </a:t>
            </a:r>
          </a:p>
          <a:p>
            <a:pPr>
              <a:buFont typeface="Arial" charset="0"/>
              <a:buChar char="•"/>
              <a:defRPr/>
            </a:pPr>
            <a:r>
              <a:rPr lang="en-GB" sz="2800" dirty="0"/>
              <a:t>Play </a:t>
            </a:r>
            <a:r>
              <a:rPr lang="en-GB" sz="2800" b="1" dirty="0"/>
              <a:t>‘I spy’</a:t>
            </a:r>
            <a:endParaRPr lang="en-GB" sz="2800" dirty="0"/>
          </a:p>
          <a:p>
            <a:pPr>
              <a:buFont typeface="Arial" charset="0"/>
              <a:buChar char="•"/>
              <a:defRPr/>
            </a:pPr>
            <a:r>
              <a:rPr lang="en-GB" sz="2800" dirty="0"/>
              <a:t>Continue to play with magnetic letters, using some two-grapheme (letter) combinations, </a:t>
            </a:r>
            <a:r>
              <a:rPr lang="en-GB" sz="2800" dirty="0" err="1"/>
              <a:t>eg</a:t>
            </a:r>
            <a:r>
              <a:rPr lang="en-GB" sz="2800" dirty="0"/>
              <a:t>: </a:t>
            </a:r>
            <a:r>
              <a:rPr lang="en-GB" sz="2800" b="1" i="1" dirty="0"/>
              <a:t>r-</a:t>
            </a:r>
            <a:r>
              <a:rPr lang="en-GB" sz="2800" b="1" i="1" dirty="0" err="1"/>
              <a:t>ai</a:t>
            </a:r>
            <a:r>
              <a:rPr lang="en-GB" sz="2800" b="1" i="1" dirty="0"/>
              <a:t>-n = rain</a:t>
            </a:r>
            <a:r>
              <a:rPr lang="en-GB" sz="2800" dirty="0"/>
              <a:t> blending for reading</a:t>
            </a:r>
          </a:p>
          <a:p>
            <a:pPr>
              <a:defRPr/>
            </a:pPr>
            <a:r>
              <a:rPr lang="en-GB" sz="2800" dirty="0"/>
              <a:t>    </a:t>
            </a:r>
            <a:r>
              <a:rPr lang="en-GB" sz="2800" b="1" i="1" dirty="0"/>
              <a:t>rain = r-</a:t>
            </a:r>
            <a:r>
              <a:rPr lang="en-GB" sz="2800" b="1" i="1" dirty="0" err="1"/>
              <a:t>ai</a:t>
            </a:r>
            <a:r>
              <a:rPr lang="en-GB" sz="2800" b="1" i="1" dirty="0"/>
              <a:t>-n</a:t>
            </a:r>
            <a:r>
              <a:rPr lang="en-GB" sz="2800" dirty="0"/>
              <a:t> segmenting for spelling</a:t>
            </a:r>
          </a:p>
          <a:p>
            <a:pPr>
              <a:buFont typeface="Arial" charset="0"/>
              <a:buChar char="•"/>
              <a:defRPr/>
            </a:pPr>
            <a:r>
              <a:rPr lang="en-GB" sz="2800" dirty="0"/>
              <a:t>Praise your child for trying out words</a:t>
            </a:r>
          </a:p>
          <a:p>
            <a:pPr>
              <a:buFont typeface="Arial" charset="0"/>
              <a:buChar char="•"/>
              <a:defRPr/>
            </a:pPr>
            <a:r>
              <a:rPr lang="en-GB" sz="2800" dirty="0"/>
              <a:t>Look at tricky words </a:t>
            </a:r>
          </a:p>
          <a:p>
            <a:pPr>
              <a:buFont typeface="Arial" charset="0"/>
              <a:buChar char="•"/>
              <a:defRPr/>
            </a:pPr>
            <a:r>
              <a:rPr lang="en-GB" sz="2800" dirty="0"/>
              <a:t>Look for phonic games – phonicsplay.co.uk</a:t>
            </a:r>
          </a:p>
          <a:p>
            <a:pPr>
              <a:buFont typeface="Arial" charset="0"/>
              <a:buChar char="•"/>
              <a:defRPr/>
            </a:pPr>
            <a:r>
              <a:rPr lang="en-GB" sz="2800" dirty="0"/>
              <a:t>Play pairs with words and pictures</a:t>
            </a:r>
          </a:p>
          <a:p>
            <a:pPr algn="ctr"/>
            <a:endParaRPr lang="en-GB" sz="2800" dirty="0">
              <a:solidFill>
                <a:srgbClr val="0070C0"/>
              </a:solidFill>
            </a:endParaRPr>
          </a:p>
          <a:p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6745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697</Words>
  <Application>Microsoft Office PowerPoint</Application>
  <PresentationFormat>Widescreen</PresentationFormat>
  <Paragraphs>83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Norcross</dc:creator>
  <cp:lastModifiedBy>headteacher@snarestone.leics.sch.uk</cp:lastModifiedBy>
  <cp:revision>19</cp:revision>
  <dcterms:created xsi:type="dcterms:W3CDTF">2020-09-23T08:36:22Z</dcterms:created>
  <dcterms:modified xsi:type="dcterms:W3CDTF">2024-08-21T11:33:16Z</dcterms:modified>
</cp:coreProperties>
</file>